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c89d62752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c89d62752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c89d62752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c89d62752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c89d62752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c89d62752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c89d62752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c89d62752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c89d62752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c89d62752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c89d62752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c89d62752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8a50548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c8a50548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c89d62752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c89d62752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c89d62752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c89d62752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c89d62752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c89d62752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c89d62752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c89d62752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c89d62752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c89d62752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c89d62752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c89d62752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c89d62752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89d62752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c89d62752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c89d62752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c89d62752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89d62752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1" Type="http://schemas.openxmlformats.org/officeDocument/2006/relationships/hyperlink" Target="https://omdenalublinc-7cv4923.slack.com/team/U04FA9K0U3Z" TargetMode="External"/><Relationship Id="rId10" Type="http://schemas.openxmlformats.org/officeDocument/2006/relationships/hyperlink" Target="https://omdenalublinc-7cv4923.slack.com/team/U04FC5KNM8F" TargetMode="External"/><Relationship Id="rId13" Type="http://schemas.openxmlformats.org/officeDocument/2006/relationships/hyperlink" Target="https://omdenalublinc-7cv4923.slack.com/team/U04FN4THAVB" TargetMode="External"/><Relationship Id="rId12" Type="http://schemas.openxmlformats.org/officeDocument/2006/relationships/hyperlink" Target="https://omdenalublinc-7cv4923.slack.com/team/U04FAA1A887"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omdenalublinc-7cv4923.slack.com/team/U04FN4W7UP7" TargetMode="External"/><Relationship Id="rId4" Type="http://schemas.openxmlformats.org/officeDocument/2006/relationships/hyperlink" Target="https://omdenalublinc-7cv4923.slack.com/team/U04FQN5Q58B" TargetMode="External"/><Relationship Id="rId9" Type="http://schemas.openxmlformats.org/officeDocument/2006/relationships/hyperlink" Target="https://omdenalublinc-7cv4923.slack.com/team/U04GEGG81T2" TargetMode="External"/><Relationship Id="rId15" Type="http://schemas.openxmlformats.org/officeDocument/2006/relationships/hyperlink" Target="https://omdenalublinc-7cv4923.slack.com/team/U04FCPNRHHV" TargetMode="External"/><Relationship Id="rId14" Type="http://schemas.openxmlformats.org/officeDocument/2006/relationships/hyperlink" Target="https://omdenalublinc-7cv4923.slack.com/team/U04FN5KNUNR" TargetMode="External"/><Relationship Id="rId16" Type="http://schemas.openxmlformats.org/officeDocument/2006/relationships/hyperlink" Target="https://omdenalublinc-7cv4923.slack.com/team/U04FU7KUYRJ" TargetMode="External"/><Relationship Id="rId5" Type="http://schemas.openxmlformats.org/officeDocument/2006/relationships/hyperlink" Target="https://omdenalublinc-7cv4923.slack.com/team/U04FTA22GCC" TargetMode="External"/><Relationship Id="rId6" Type="http://schemas.openxmlformats.org/officeDocument/2006/relationships/hyperlink" Target="https://omdenalublinc-7cv4923.slack.com/team/U04GEGG81T2" TargetMode="External"/><Relationship Id="rId7" Type="http://schemas.openxmlformats.org/officeDocument/2006/relationships/hyperlink" Target="https://omdenalublinc-7cv4923.slack.com/team/U04GEGG81T2" TargetMode="External"/><Relationship Id="rId8" Type="http://schemas.openxmlformats.org/officeDocument/2006/relationships/hyperlink" Target="https://omdenalublinc-7cv4923.slack.com/team/U04G3MSDQ7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Task 3 Summary</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Reddit - </a:t>
            </a:r>
            <a:r>
              <a:rPr lang="en" sz="2372">
                <a:solidFill>
                  <a:srgbClr val="D1D2D3"/>
                </a:solidFill>
                <a:highlight>
                  <a:srgbClr val="222529"/>
                </a:highlight>
              </a:rPr>
              <a:t>budget</a:t>
            </a:r>
            <a:endParaRPr/>
          </a:p>
        </p:txBody>
      </p:sp>
      <p:pic>
        <p:nvPicPr>
          <p:cNvPr id="124" name="Google Shape;124;p22"/>
          <p:cNvPicPr preferRelativeResize="0"/>
          <p:nvPr/>
        </p:nvPicPr>
        <p:blipFill>
          <a:blip r:embed="rId3">
            <a:alphaModFix/>
          </a:blip>
          <a:stretch>
            <a:fillRect/>
          </a:stretch>
        </p:blipFill>
        <p:spPr>
          <a:xfrm>
            <a:off x="578349" y="1063675"/>
            <a:ext cx="3943500" cy="2001875"/>
          </a:xfrm>
          <a:prstGeom prst="rect">
            <a:avLst/>
          </a:prstGeom>
          <a:noFill/>
          <a:ln>
            <a:noFill/>
          </a:ln>
        </p:spPr>
      </p:pic>
      <p:pic>
        <p:nvPicPr>
          <p:cNvPr id="125" name="Google Shape;125;p22"/>
          <p:cNvPicPr preferRelativeResize="0"/>
          <p:nvPr/>
        </p:nvPicPr>
        <p:blipFill>
          <a:blip r:embed="rId4">
            <a:alphaModFix/>
          </a:blip>
          <a:stretch>
            <a:fillRect/>
          </a:stretch>
        </p:blipFill>
        <p:spPr>
          <a:xfrm>
            <a:off x="4666849" y="816838"/>
            <a:ext cx="3648075" cy="2495550"/>
          </a:xfrm>
          <a:prstGeom prst="rect">
            <a:avLst/>
          </a:prstGeom>
          <a:noFill/>
          <a:ln>
            <a:noFill/>
          </a:ln>
        </p:spPr>
      </p:pic>
      <p:sp>
        <p:nvSpPr>
          <p:cNvPr id="126" name="Google Shape;126;p22"/>
          <p:cNvSpPr txBox="1"/>
          <p:nvPr/>
        </p:nvSpPr>
        <p:spPr>
          <a:xfrm>
            <a:off x="1539350" y="3293325"/>
            <a:ext cx="4262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The shape of the data: </a:t>
            </a:r>
            <a:r>
              <a:rPr lang="en" sz="1050">
                <a:solidFill>
                  <a:srgbClr val="D5D5D5"/>
                </a:solidFill>
                <a:highlight>
                  <a:srgbClr val="383838"/>
                </a:highlight>
                <a:latin typeface="Courier New"/>
                <a:ea typeface="Courier New"/>
                <a:cs typeface="Courier New"/>
                <a:sym typeface="Courier New"/>
              </a:rPr>
              <a:t>(446, 8)</a:t>
            </a:r>
            <a:r>
              <a:rPr lang="en" sz="1050">
                <a:solidFill>
                  <a:srgbClr val="D5D5D5"/>
                </a:solidFill>
                <a:latin typeface="Courier New"/>
                <a:ea typeface="Courier New"/>
                <a:cs typeface="Courier New"/>
                <a:sym typeface="Courier New"/>
              </a:rPr>
              <a:t> </a:t>
            </a:r>
            <a:endParaRPr sz="1050">
              <a:solidFill>
                <a:srgbClr val="D5D5D5"/>
              </a:solidFill>
              <a:latin typeface="Courier New"/>
              <a:ea typeface="Courier New"/>
              <a:cs typeface="Courier New"/>
              <a:sym typeface="Courier New"/>
            </a:endParaRPr>
          </a:p>
          <a:p>
            <a:pPr indent="-317500" lvl="0" marL="457200" rtl="0" algn="l">
              <a:spcBef>
                <a:spcPts val="0"/>
              </a:spcBef>
              <a:spcAft>
                <a:spcPts val="0"/>
              </a:spcAft>
              <a:buClr>
                <a:srgbClr val="D5D5D5"/>
              </a:buClr>
              <a:buSzPts val="1400"/>
              <a:buChar char="●"/>
            </a:pPr>
            <a:r>
              <a:rPr lang="en">
                <a:solidFill>
                  <a:srgbClr val="D5D5D5"/>
                </a:solidFill>
              </a:rPr>
              <a:t>Could be processed to get the most value from the data.</a:t>
            </a:r>
            <a:endParaRPr>
              <a:solidFill>
                <a:srgbClr val="D5D5D5"/>
              </a:solidFill>
            </a:endParaRPr>
          </a:p>
          <a:p>
            <a:pPr indent="-317500" lvl="0" marL="457200" rtl="0" algn="l">
              <a:spcBef>
                <a:spcPts val="0"/>
              </a:spcBef>
              <a:spcAft>
                <a:spcPts val="0"/>
              </a:spcAft>
              <a:buClr>
                <a:srgbClr val="D5D5D5"/>
              </a:buClr>
              <a:buSzPts val="1400"/>
              <a:buChar char="●"/>
            </a:pPr>
            <a:r>
              <a:rPr lang="en">
                <a:solidFill>
                  <a:srgbClr val="D5D5D5"/>
                </a:solidFill>
              </a:rPr>
              <a:t>There is like a good Quantity of Questions.</a:t>
            </a:r>
            <a:endParaRPr>
              <a:solidFill>
                <a:srgbClr val="D5D5D5"/>
              </a:solidFill>
            </a:endParaRPr>
          </a:p>
          <a:p>
            <a:pPr indent="-317500" lvl="0" marL="457200" rtl="0" algn="l">
              <a:spcBef>
                <a:spcPts val="0"/>
              </a:spcBef>
              <a:spcAft>
                <a:spcPts val="0"/>
              </a:spcAft>
              <a:buClr>
                <a:srgbClr val="D5D5D5"/>
              </a:buClr>
              <a:buSzPts val="1400"/>
              <a:buChar char="●"/>
            </a:pPr>
            <a:r>
              <a:rPr lang="en">
                <a:solidFill>
                  <a:srgbClr val="D5D5D5"/>
                </a:solidFill>
              </a:rPr>
              <a:t>No really for the answers. </a:t>
            </a:r>
            <a:endParaRPr>
              <a:solidFill>
                <a:srgbClr val="D5D5D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Reddit - </a:t>
            </a:r>
            <a:r>
              <a:rPr lang="en" sz="2372">
                <a:solidFill>
                  <a:srgbClr val="D1D2D3"/>
                </a:solidFill>
                <a:highlight>
                  <a:srgbClr val="222529"/>
                </a:highlight>
              </a:rPr>
              <a:t>finance</a:t>
            </a:r>
            <a:endParaRPr sz="4022"/>
          </a:p>
        </p:txBody>
      </p:sp>
      <p:pic>
        <p:nvPicPr>
          <p:cNvPr id="132" name="Google Shape;132;p23"/>
          <p:cNvPicPr preferRelativeResize="0"/>
          <p:nvPr/>
        </p:nvPicPr>
        <p:blipFill>
          <a:blip r:embed="rId3">
            <a:alphaModFix/>
          </a:blip>
          <a:stretch>
            <a:fillRect/>
          </a:stretch>
        </p:blipFill>
        <p:spPr>
          <a:xfrm>
            <a:off x="574250" y="1017725"/>
            <a:ext cx="4065899" cy="2064000"/>
          </a:xfrm>
          <a:prstGeom prst="rect">
            <a:avLst/>
          </a:prstGeom>
          <a:noFill/>
          <a:ln>
            <a:noFill/>
          </a:ln>
        </p:spPr>
      </p:pic>
      <p:sp>
        <p:nvSpPr>
          <p:cNvPr id="133" name="Google Shape;133;p23"/>
          <p:cNvSpPr txBox="1"/>
          <p:nvPr/>
        </p:nvSpPr>
        <p:spPr>
          <a:xfrm>
            <a:off x="525450" y="3308125"/>
            <a:ext cx="7400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The shape of the data: </a:t>
            </a:r>
            <a:r>
              <a:rPr lang="en" sz="1050">
                <a:solidFill>
                  <a:srgbClr val="D5D5D5"/>
                </a:solidFill>
                <a:highlight>
                  <a:srgbClr val="383838"/>
                </a:highlight>
                <a:latin typeface="Courier New"/>
                <a:ea typeface="Courier New"/>
                <a:cs typeface="Courier New"/>
                <a:sym typeface="Courier New"/>
              </a:rPr>
              <a:t>(100, 10)</a:t>
            </a:r>
            <a:r>
              <a:rPr lang="en" sz="1050">
                <a:solidFill>
                  <a:srgbClr val="D5D5D5"/>
                </a:solidFill>
                <a:latin typeface="Courier New"/>
                <a:ea typeface="Courier New"/>
                <a:cs typeface="Courier New"/>
                <a:sym typeface="Courier New"/>
              </a:rPr>
              <a:t> </a:t>
            </a:r>
            <a:endParaRPr sz="1050">
              <a:solidFill>
                <a:srgbClr val="D5D5D5"/>
              </a:solidFill>
              <a:latin typeface="Courier New"/>
              <a:ea typeface="Courier New"/>
              <a:cs typeface="Courier New"/>
              <a:sym typeface="Courier New"/>
            </a:endParaRPr>
          </a:p>
          <a:p>
            <a:pPr indent="-317500" lvl="0" marL="457200" rtl="0" algn="l">
              <a:spcBef>
                <a:spcPts val="0"/>
              </a:spcBef>
              <a:spcAft>
                <a:spcPts val="0"/>
              </a:spcAft>
              <a:buClr>
                <a:srgbClr val="D5D5D5"/>
              </a:buClr>
              <a:buSzPts val="1400"/>
              <a:buChar char="●"/>
            </a:pPr>
            <a:r>
              <a:rPr lang="en">
                <a:solidFill>
                  <a:srgbClr val="D5D5D5"/>
                </a:solidFill>
              </a:rPr>
              <a:t>Could be processed to get the most value from the data. There are interesting questions but there are no specific answers.</a:t>
            </a:r>
            <a:endParaRPr>
              <a:solidFill>
                <a:srgbClr val="D5D5D5"/>
              </a:solidFill>
            </a:endParaRPr>
          </a:p>
          <a:p>
            <a:pPr indent="-317500" lvl="0" marL="457200" rtl="0" algn="l">
              <a:spcBef>
                <a:spcPts val="0"/>
              </a:spcBef>
              <a:spcAft>
                <a:spcPts val="0"/>
              </a:spcAft>
              <a:buClr>
                <a:srgbClr val="D5D5D5"/>
              </a:buClr>
              <a:buSzPts val="1400"/>
              <a:buChar char="●"/>
            </a:pPr>
            <a:r>
              <a:rPr lang="en">
                <a:solidFill>
                  <a:srgbClr val="D5D5D5"/>
                </a:solidFill>
              </a:rPr>
              <a:t>There’s a interesting analysis about polarity and subjectivity. To </a:t>
            </a:r>
            <a:r>
              <a:rPr lang="en">
                <a:solidFill>
                  <a:srgbClr val="D5D5D5"/>
                </a:solidFill>
              </a:rPr>
              <a:t>assess</a:t>
            </a:r>
            <a:r>
              <a:rPr lang="en">
                <a:solidFill>
                  <a:srgbClr val="D5D5D5"/>
                </a:solidFill>
              </a:rPr>
              <a:t> the value of the information. </a:t>
            </a:r>
            <a:endParaRPr>
              <a:solidFill>
                <a:srgbClr val="D5D5D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Reddit - </a:t>
            </a:r>
            <a:r>
              <a:rPr lang="en" sz="2372">
                <a:solidFill>
                  <a:srgbClr val="D1D2D3"/>
                </a:solidFill>
                <a:highlight>
                  <a:srgbClr val="222529"/>
                </a:highlight>
              </a:rPr>
              <a:t>investing</a:t>
            </a:r>
            <a:endParaRPr sz="4022"/>
          </a:p>
        </p:txBody>
      </p:sp>
      <p:sp>
        <p:nvSpPr>
          <p:cNvPr id="139" name="Google Shape;139;p24"/>
          <p:cNvSpPr txBox="1"/>
          <p:nvPr/>
        </p:nvSpPr>
        <p:spPr>
          <a:xfrm>
            <a:off x="68600" y="2945525"/>
            <a:ext cx="4503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The shape of the data: </a:t>
            </a:r>
            <a:r>
              <a:rPr lang="en" sz="1050">
                <a:solidFill>
                  <a:srgbClr val="D5D5D5"/>
                </a:solidFill>
                <a:highlight>
                  <a:srgbClr val="383838"/>
                </a:highlight>
                <a:latin typeface="Courier New"/>
                <a:ea typeface="Courier New"/>
                <a:cs typeface="Courier New"/>
                <a:sym typeface="Courier New"/>
              </a:rPr>
              <a:t>(415, 8)</a:t>
            </a:r>
            <a:r>
              <a:rPr lang="en" sz="1050">
                <a:solidFill>
                  <a:srgbClr val="D5D5D5"/>
                </a:solidFill>
                <a:latin typeface="Courier New"/>
                <a:ea typeface="Courier New"/>
                <a:cs typeface="Courier New"/>
                <a:sym typeface="Courier New"/>
              </a:rPr>
              <a:t> </a:t>
            </a:r>
            <a:endParaRPr>
              <a:solidFill>
                <a:srgbClr val="D5D5D5"/>
              </a:solidFill>
            </a:endParaRPr>
          </a:p>
          <a:p>
            <a:pPr indent="-317500" lvl="0" marL="457200" rtl="0" algn="l">
              <a:spcBef>
                <a:spcPts val="0"/>
              </a:spcBef>
              <a:spcAft>
                <a:spcPts val="0"/>
              </a:spcAft>
              <a:buClr>
                <a:srgbClr val="D5D5D5"/>
              </a:buClr>
              <a:buSzPts val="1400"/>
              <a:buChar char="●"/>
            </a:pPr>
            <a:r>
              <a:rPr lang="en">
                <a:solidFill>
                  <a:srgbClr val="D5D5D5"/>
                </a:solidFill>
              </a:rPr>
              <a:t>There is no a question/answer format to assess if it is possible to use the data for the development of the chatbot.</a:t>
            </a:r>
            <a:endParaRPr>
              <a:solidFill>
                <a:srgbClr val="D5D5D5"/>
              </a:solidFill>
            </a:endParaRPr>
          </a:p>
        </p:txBody>
      </p:sp>
      <p:pic>
        <p:nvPicPr>
          <p:cNvPr id="140" name="Google Shape;140;p24"/>
          <p:cNvPicPr preferRelativeResize="0"/>
          <p:nvPr/>
        </p:nvPicPr>
        <p:blipFill>
          <a:blip r:embed="rId3">
            <a:alphaModFix/>
          </a:blip>
          <a:stretch>
            <a:fillRect/>
          </a:stretch>
        </p:blipFill>
        <p:spPr>
          <a:xfrm>
            <a:off x="152400" y="983700"/>
            <a:ext cx="3666374" cy="1861200"/>
          </a:xfrm>
          <a:prstGeom prst="rect">
            <a:avLst/>
          </a:prstGeom>
          <a:noFill/>
          <a:ln>
            <a:noFill/>
          </a:ln>
        </p:spPr>
      </p:pic>
      <p:pic>
        <p:nvPicPr>
          <p:cNvPr id="141" name="Google Shape;141;p24"/>
          <p:cNvPicPr preferRelativeResize="0"/>
          <p:nvPr/>
        </p:nvPicPr>
        <p:blipFill>
          <a:blip r:embed="rId4">
            <a:alphaModFix/>
          </a:blip>
          <a:stretch>
            <a:fillRect/>
          </a:stretch>
        </p:blipFill>
        <p:spPr>
          <a:xfrm>
            <a:off x="4571999" y="785300"/>
            <a:ext cx="2562608" cy="1674775"/>
          </a:xfrm>
          <a:prstGeom prst="rect">
            <a:avLst/>
          </a:prstGeom>
          <a:noFill/>
          <a:ln>
            <a:noFill/>
          </a:ln>
        </p:spPr>
      </p:pic>
      <p:sp>
        <p:nvSpPr>
          <p:cNvPr id="142" name="Google Shape;142;p24"/>
          <p:cNvSpPr txBox="1"/>
          <p:nvPr/>
        </p:nvSpPr>
        <p:spPr>
          <a:xfrm>
            <a:off x="4211000" y="2405225"/>
            <a:ext cx="4262700" cy="540300"/>
          </a:xfrm>
          <a:prstGeom prst="rect">
            <a:avLst/>
          </a:prstGeom>
          <a:noFill/>
          <a:ln>
            <a:noFill/>
          </a:ln>
        </p:spPr>
        <p:txBody>
          <a:bodyPr anchorCtr="0" anchor="t" bIns="91425" lIns="91425" spcFirstLastPara="1" rIns="91425" wrap="square" tIns="91425">
            <a:spAutoFit/>
          </a:bodyPr>
          <a:lstStyle/>
          <a:p>
            <a:pPr indent="-266700" lvl="0" marL="457200" rtl="0" algn="l">
              <a:lnSpc>
                <a:spcPct val="115000"/>
              </a:lnSpc>
              <a:spcBef>
                <a:spcPts val="700"/>
              </a:spcBef>
              <a:spcAft>
                <a:spcPts val="0"/>
              </a:spcAft>
              <a:buClr>
                <a:srgbClr val="D5D5D5"/>
              </a:buClr>
              <a:buSzPts val="600"/>
              <a:buChar char="●"/>
            </a:pPr>
            <a:r>
              <a:rPr i="1" lang="en" sz="700">
                <a:solidFill>
                  <a:srgbClr val="D5D5D5"/>
                </a:solidFill>
                <a:latin typeface="Roboto"/>
                <a:ea typeface="Roboto"/>
                <a:cs typeface="Roboto"/>
                <a:sym typeface="Roboto"/>
              </a:rPr>
              <a:t>Above boxplots for feature 'score' and 'num_comments' indicate a high number of outliers in the column, but because the score is relevant to the quantity of comments and the calibre of the Reddit account, outlier treatment can result in the loss of crucial information.</a:t>
            </a:r>
            <a:endParaRPr sz="400"/>
          </a:p>
        </p:txBody>
      </p:sp>
      <p:pic>
        <p:nvPicPr>
          <p:cNvPr id="143" name="Google Shape;143;p24"/>
          <p:cNvPicPr preferRelativeResize="0"/>
          <p:nvPr/>
        </p:nvPicPr>
        <p:blipFill>
          <a:blip r:embed="rId5">
            <a:alphaModFix/>
          </a:blip>
          <a:stretch>
            <a:fillRect/>
          </a:stretch>
        </p:blipFill>
        <p:spPr>
          <a:xfrm>
            <a:off x="5002876" y="2889250"/>
            <a:ext cx="3748225" cy="190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Reddit - </a:t>
            </a:r>
            <a:r>
              <a:rPr lang="en" sz="2372">
                <a:solidFill>
                  <a:srgbClr val="D1D2D3"/>
                </a:solidFill>
                <a:highlight>
                  <a:srgbClr val="222529"/>
                </a:highlight>
              </a:rPr>
              <a:t>personalfinance </a:t>
            </a:r>
            <a:endParaRPr sz="4022"/>
          </a:p>
        </p:txBody>
      </p:sp>
      <p:pic>
        <p:nvPicPr>
          <p:cNvPr id="149" name="Google Shape;149;p25"/>
          <p:cNvPicPr preferRelativeResize="0"/>
          <p:nvPr/>
        </p:nvPicPr>
        <p:blipFill>
          <a:blip r:embed="rId3">
            <a:alphaModFix/>
          </a:blip>
          <a:stretch>
            <a:fillRect/>
          </a:stretch>
        </p:blipFill>
        <p:spPr>
          <a:xfrm>
            <a:off x="507650" y="984275"/>
            <a:ext cx="4408750" cy="2238051"/>
          </a:xfrm>
          <a:prstGeom prst="rect">
            <a:avLst/>
          </a:prstGeom>
          <a:noFill/>
          <a:ln>
            <a:noFill/>
          </a:ln>
        </p:spPr>
      </p:pic>
      <p:sp>
        <p:nvSpPr>
          <p:cNvPr id="150" name="Google Shape;150;p25"/>
          <p:cNvSpPr txBox="1"/>
          <p:nvPr/>
        </p:nvSpPr>
        <p:spPr>
          <a:xfrm>
            <a:off x="4916400" y="1250725"/>
            <a:ext cx="4100100" cy="1494900"/>
          </a:xfrm>
          <a:prstGeom prst="rect">
            <a:avLst/>
          </a:prstGeom>
          <a:noFill/>
          <a:ln>
            <a:noFill/>
          </a:ln>
        </p:spPr>
        <p:txBody>
          <a:bodyPr anchorCtr="0" anchor="t" bIns="91425" lIns="91425" spcFirstLastPara="1" rIns="91425" wrap="square" tIns="91425">
            <a:spAutoFit/>
          </a:bodyPr>
          <a:lstStyle/>
          <a:p>
            <a:pPr indent="-276225" lvl="0" marL="457200" rtl="0" algn="l">
              <a:lnSpc>
                <a:spcPct val="115000"/>
              </a:lnSpc>
              <a:spcBef>
                <a:spcPts val="0"/>
              </a:spcBef>
              <a:spcAft>
                <a:spcPts val="0"/>
              </a:spcAft>
              <a:buClr>
                <a:srgbClr val="D5D5D5"/>
              </a:buClr>
              <a:buSzPts val="750"/>
              <a:buChar char="●"/>
            </a:pPr>
            <a:r>
              <a:rPr lang="en" sz="750">
                <a:solidFill>
                  <a:srgbClr val="D5D5D5"/>
                </a:solidFill>
              </a:rPr>
              <a:t>Most frequent words consisted of US-specific financial concerns, such as 401k, ROTH. </a:t>
            </a:r>
            <a:endParaRPr sz="750">
              <a:solidFill>
                <a:srgbClr val="D5D5D5"/>
              </a:solidFill>
            </a:endParaRPr>
          </a:p>
          <a:p>
            <a:pPr indent="-276225" lvl="0" marL="457200" rtl="0" algn="l">
              <a:lnSpc>
                <a:spcPct val="115000"/>
              </a:lnSpc>
              <a:spcBef>
                <a:spcPts val="0"/>
              </a:spcBef>
              <a:spcAft>
                <a:spcPts val="0"/>
              </a:spcAft>
              <a:buClr>
                <a:srgbClr val="D5D5D5"/>
              </a:buClr>
              <a:buSzPts val="750"/>
              <a:buChar char="●"/>
            </a:pPr>
            <a:r>
              <a:rPr lang="en" sz="750">
                <a:solidFill>
                  <a:srgbClr val="D5D5D5"/>
                </a:solidFill>
              </a:rPr>
              <a:t>The scores are quite useful on their own, however if the data exists within your file, please make sure to compare upvotes vs. downvotes (scores are computed as upvotes - downvotes). In my case, I didn't have data on these so I cannot conclude if the posts weren't heavily interacted with or if there are downvotes that cancelled out any upvotes.</a:t>
            </a:r>
            <a:endParaRPr sz="750">
              <a:solidFill>
                <a:srgbClr val="D5D5D5"/>
              </a:solidFill>
            </a:endParaRPr>
          </a:p>
          <a:p>
            <a:pPr indent="-276225" lvl="0" marL="457200" rtl="0" algn="l">
              <a:lnSpc>
                <a:spcPct val="115000"/>
              </a:lnSpc>
              <a:spcBef>
                <a:spcPts val="0"/>
              </a:spcBef>
              <a:spcAft>
                <a:spcPts val="0"/>
              </a:spcAft>
              <a:buClr>
                <a:srgbClr val="D5D5D5"/>
              </a:buClr>
              <a:buSzPts val="750"/>
              <a:buChar char="●"/>
            </a:pPr>
            <a:r>
              <a:rPr lang="en" sz="750">
                <a:solidFill>
                  <a:srgbClr val="D5D5D5"/>
                </a:solidFill>
              </a:rPr>
              <a:t>For comments, most of them fell within low values but by looking at the top commented posts (even if these are only a few) we may be able to see what the most interacted subject matter is.</a:t>
            </a:r>
            <a:endParaRPr/>
          </a:p>
        </p:txBody>
      </p:sp>
      <p:sp>
        <p:nvSpPr>
          <p:cNvPr id="151" name="Google Shape;151;p25"/>
          <p:cNvSpPr txBox="1"/>
          <p:nvPr/>
        </p:nvSpPr>
        <p:spPr>
          <a:xfrm>
            <a:off x="653700" y="3478350"/>
            <a:ext cx="4262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As it seems that the information goes around a very particular topic, this means it won’t be really </a:t>
            </a:r>
            <a:r>
              <a:rPr lang="en">
                <a:solidFill>
                  <a:schemeClr val="dk1"/>
                </a:solidFill>
              </a:rPr>
              <a:t>help</a:t>
            </a:r>
            <a:r>
              <a:rPr lang="en">
                <a:solidFill>
                  <a:schemeClr val="dk1"/>
                </a:solidFill>
              </a:rPr>
              <a:t> full for the development. Maybe a good idea would be to like scrape data over or make another type of analysis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Reddit - </a:t>
            </a:r>
            <a:r>
              <a:rPr lang="en" sz="2372">
                <a:solidFill>
                  <a:srgbClr val="D1D2D3"/>
                </a:solidFill>
                <a:highlight>
                  <a:srgbClr val="222529"/>
                </a:highlight>
              </a:rPr>
              <a:t>savingmoney</a:t>
            </a:r>
            <a:endParaRPr sz="4022"/>
          </a:p>
        </p:txBody>
      </p:sp>
      <p:sp>
        <p:nvSpPr>
          <p:cNvPr id="157" name="Google Shape;157;p26"/>
          <p:cNvSpPr txBox="1"/>
          <p:nvPr/>
        </p:nvSpPr>
        <p:spPr>
          <a:xfrm>
            <a:off x="858475" y="3426525"/>
            <a:ext cx="6727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The shape of the data: </a:t>
            </a:r>
            <a:r>
              <a:rPr lang="en" sz="1050">
                <a:solidFill>
                  <a:srgbClr val="D5D5D5"/>
                </a:solidFill>
                <a:highlight>
                  <a:srgbClr val="383838"/>
                </a:highlight>
                <a:latin typeface="Courier New"/>
                <a:ea typeface="Courier New"/>
                <a:cs typeface="Courier New"/>
                <a:sym typeface="Courier New"/>
              </a:rPr>
              <a:t>(500, 8)</a:t>
            </a:r>
            <a:r>
              <a:rPr lang="en" sz="1050">
                <a:solidFill>
                  <a:srgbClr val="D5D5D5"/>
                </a:solidFill>
                <a:latin typeface="Courier New"/>
                <a:ea typeface="Courier New"/>
                <a:cs typeface="Courier New"/>
                <a:sym typeface="Courier New"/>
              </a:rPr>
              <a:t> </a:t>
            </a:r>
            <a:endParaRPr sz="1050">
              <a:solidFill>
                <a:srgbClr val="D5D5D5"/>
              </a:solidFill>
              <a:latin typeface="Courier New"/>
              <a:ea typeface="Courier New"/>
              <a:cs typeface="Courier New"/>
              <a:sym typeface="Courier New"/>
            </a:endParaRPr>
          </a:p>
          <a:p>
            <a:pPr indent="-317500" lvl="0" marL="457200" rtl="0" algn="l">
              <a:spcBef>
                <a:spcPts val="0"/>
              </a:spcBef>
              <a:spcAft>
                <a:spcPts val="0"/>
              </a:spcAft>
              <a:buClr>
                <a:srgbClr val="D5D5D5"/>
              </a:buClr>
              <a:buSzPts val="1400"/>
              <a:buChar char="●"/>
            </a:pPr>
            <a:r>
              <a:rPr lang="en">
                <a:solidFill>
                  <a:srgbClr val="D5D5D5"/>
                </a:solidFill>
              </a:rPr>
              <a:t>There’s still the discussion about if it is possible to use this data as there’ a bunch of questions but no really their answers. </a:t>
            </a:r>
            <a:endParaRPr>
              <a:solidFill>
                <a:srgbClr val="D5D5D5"/>
              </a:solidFill>
            </a:endParaRPr>
          </a:p>
          <a:p>
            <a:pPr indent="-317500" lvl="0" marL="457200" rtl="0" algn="l">
              <a:spcBef>
                <a:spcPts val="0"/>
              </a:spcBef>
              <a:spcAft>
                <a:spcPts val="0"/>
              </a:spcAft>
              <a:buClr>
                <a:srgbClr val="D5D5D5"/>
              </a:buClr>
              <a:buSzPts val="1400"/>
              <a:buChar char="●"/>
            </a:pPr>
            <a:r>
              <a:rPr lang="en">
                <a:solidFill>
                  <a:srgbClr val="D5D5D5"/>
                </a:solidFill>
              </a:rPr>
              <a:t>Preprocessing needed to suit the main goal. </a:t>
            </a:r>
            <a:endParaRPr>
              <a:solidFill>
                <a:srgbClr val="D5D5D5"/>
              </a:solidFill>
            </a:endParaRPr>
          </a:p>
        </p:txBody>
      </p:sp>
      <p:pic>
        <p:nvPicPr>
          <p:cNvPr id="158" name="Google Shape;158;p26"/>
          <p:cNvPicPr preferRelativeResize="0"/>
          <p:nvPr/>
        </p:nvPicPr>
        <p:blipFill>
          <a:blip r:embed="rId3">
            <a:alphaModFix/>
          </a:blip>
          <a:stretch>
            <a:fillRect/>
          </a:stretch>
        </p:blipFill>
        <p:spPr>
          <a:xfrm>
            <a:off x="415300" y="1092465"/>
            <a:ext cx="3618175" cy="1882859"/>
          </a:xfrm>
          <a:prstGeom prst="rect">
            <a:avLst/>
          </a:prstGeom>
          <a:noFill/>
          <a:ln>
            <a:noFill/>
          </a:ln>
        </p:spPr>
      </p:pic>
      <p:pic>
        <p:nvPicPr>
          <p:cNvPr id="159" name="Google Shape;159;p26"/>
          <p:cNvPicPr preferRelativeResize="0"/>
          <p:nvPr/>
        </p:nvPicPr>
        <p:blipFill>
          <a:blip r:embed="rId4">
            <a:alphaModFix/>
          </a:blip>
          <a:stretch>
            <a:fillRect/>
          </a:stretch>
        </p:blipFill>
        <p:spPr>
          <a:xfrm>
            <a:off x="4193275" y="1035663"/>
            <a:ext cx="3836500" cy="199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Twitter - </a:t>
            </a:r>
            <a:r>
              <a:rPr lang="en" sz="2150">
                <a:solidFill>
                  <a:srgbClr val="D1D2D3"/>
                </a:solidFill>
                <a:highlight>
                  <a:srgbClr val="222529"/>
                </a:highlight>
              </a:rPr>
              <a:t>tweets </a:t>
            </a:r>
            <a:endParaRPr sz="3800"/>
          </a:p>
        </p:txBody>
      </p:sp>
      <p:pic>
        <p:nvPicPr>
          <p:cNvPr id="165" name="Google Shape;165;p27"/>
          <p:cNvPicPr preferRelativeResize="0"/>
          <p:nvPr/>
        </p:nvPicPr>
        <p:blipFill>
          <a:blip r:embed="rId3">
            <a:alphaModFix/>
          </a:blip>
          <a:stretch>
            <a:fillRect/>
          </a:stretch>
        </p:blipFill>
        <p:spPr>
          <a:xfrm>
            <a:off x="1184963" y="1130263"/>
            <a:ext cx="3324225" cy="1724025"/>
          </a:xfrm>
          <a:prstGeom prst="rect">
            <a:avLst/>
          </a:prstGeom>
          <a:noFill/>
          <a:ln>
            <a:noFill/>
          </a:ln>
        </p:spPr>
      </p:pic>
      <p:sp>
        <p:nvSpPr>
          <p:cNvPr id="166" name="Google Shape;166;p27"/>
          <p:cNvSpPr txBox="1"/>
          <p:nvPr/>
        </p:nvSpPr>
        <p:spPr>
          <a:xfrm>
            <a:off x="370050" y="3056500"/>
            <a:ext cx="4373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Just 100 records from the data with 3 columns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About a year of information gathered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Must of information are opinions and there’s not really Question and Answers.</a:t>
            </a:r>
            <a:endParaRPr>
              <a:solidFill>
                <a:schemeClr val="dk1"/>
              </a:solidFill>
            </a:endParaRPr>
          </a:p>
        </p:txBody>
      </p:sp>
      <p:pic>
        <p:nvPicPr>
          <p:cNvPr id="167" name="Google Shape;167;p27"/>
          <p:cNvPicPr preferRelativeResize="0"/>
          <p:nvPr/>
        </p:nvPicPr>
        <p:blipFill>
          <a:blip r:embed="rId4">
            <a:alphaModFix/>
          </a:blip>
          <a:stretch>
            <a:fillRect/>
          </a:stretch>
        </p:blipFill>
        <p:spPr>
          <a:xfrm>
            <a:off x="5503000" y="415250"/>
            <a:ext cx="2295129" cy="382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Bonus Dataset QA </a:t>
            </a:r>
            <a:endParaRPr/>
          </a:p>
        </p:txBody>
      </p:sp>
      <p:sp>
        <p:nvSpPr>
          <p:cNvPr id="173" name="Google Shape;17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Really useful insight and very nice analysis and </a:t>
            </a:r>
            <a:r>
              <a:rPr lang="en" sz="1700"/>
              <a:t>understanding</a:t>
            </a:r>
            <a:r>
              <a:rPr lang="en" sz="1700"/>
              <a:t> of the main goal. </a:t>
            </a:r>
            <a:endParaRPr sz="1700"/>
          </a:p>
          <a:p>
            <a:pPr indent="-336550" lvl="0" marL="457200" rtl="0" algn="l">
              <a:spcBef>
                <a:spcPts val="0"/>
              </a:spcBef>
              <a:spcAft>
                <a:spcPts val="0"/>
              </a:spcAft>
              <a:buSzPts val="1700"/>
              <a:buChar char="●"/>
            </a:pPr>
            <a:r>
              <a:rPr lang="en" sz="1700"/>
              <a:t>Dataset could be used as knowledge based for the chatbot. </a:t>
            </a:r>
            <a:endParaRPr sz="1700"/>
          </a:p>
          <a:p>
            <a:pPr indent="-336550" lvl="0" marL="457200" rtl="0" algn="l">
              <a:spcBef>
                <a:spcPts val="0"/>
              </a:spcBef>
              <a:spcAft>
                <a:spcPts val="0"/>
              </a:spcAft>
              <a:buSzPts val="1700"/>
              <a:buChar char="●"/>
            </a:pPr>
            <a:r>
              <a:rPr lang="en" sz="1700"/>
              <a:t>57 question and answers </a:t>
            </a:r>
            <a:endParaRPr sz="1700"/>
          </a:p>
        </p:txBody>
      </p:sp>
      <p:pic>
        <p:nvPicPr>
          <p:cNvPr id="174" name="Google Shape;174;p28"/>
          <p:cNvPicPr preferRelativeResize="0"/>
          <p:nvPr/>
        </p:nvPicPr>
        <p:blipFill>
          <a:blip r:embed="rId3">
            <a:alphaModFix/>
          </a:blip>
          <a:stretch>
            <a:fillRect/>
          </a:stretch>
        </p:blipFill>
        <p:spPr>
          <a:xfrm>
            <a:off x="1164620" y="2316675"/>
            <a:ext cx="3001975" cy="2552700"/>
          </a:xfrm>
          <a:prstGeom prst="rect">
            <a:avLst/>
          </a:prstGeom>
          <a:noFill/>
          <a:ln>
            <a:noFill/>
          </a:ln>
        </p:spPr>
      </p:pic>
      <p:pic>
        <p:nvPicPr>
          <p:cNvPr id="175" name="Google Shape;175;p28"/>
          <p:cNvPicPr preferRelativeResize="0"/>
          <p:nvPr/>
        </p:nvPicPr>
        <p:blipFill>
          <a:blip r:embed="rId4">
            <a:alphaModFix/>
          </a:blip>
          <a:stretch>
            <a:fillRect/>
          </a:stretch>
        </p:blipFill>
        <p:spPr>
          <a:xfrm>
            <a:off x="4253421" y="2316675"/>
            <a:ext cx="3472924" cy="255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rPr lang="en" sz="2700"/>
              <a:t>Thank you all for your contribution.</a:t>
            </a:r>
            <a:endParaRPr sz="2700"/>
          </a:p>
          <a:p>
            <a:pPr indent="0" lvl="0" marL="0" rtl="0" algn="ctr">
              <a:spcBef>
                <a:spcPts val="1200"/>
              </a:spcBef>
              <a:spcAft>
                <a:spcPts val="1200"/>
              </a:spcAft>
              <a:buNone/>
            </a:pPr>
            <a:r>
              <a:rPr lang="en" sz="2700"/>
              <a:t>Open for discussion.  </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Files </a:t>
            </a:r>
            <a:r>
              <a:rPr lang="en"/>
              <a:t>Analysed</a:t>
            </a:r>
            <a:r>
              <a:rPr lang="en"/>
              <a:t> </a:t>
            </a:r>
            <a:endParaRPr/>
          </a:p>
        </p:txBody>
      </p:sp>
      <p:sp>
        <p:nvSpPr>
          <p:cNvPr id="61" name="Google Shape;61;p14"/>
          <p:cNvSpPr txBox="1"/>
          <p:nvPr/>
        </p:nvSpPr>
        <p:spPr>
          <a:xfrm>
            <a:off x="499700" y="1082450"/>
            <a:ext cx="8520600" cy="321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rgbClr val="D1D2D3"/>
                </a:solidFill>
                <a:highlight>
                  <a:srgbClr val="222529"/>
                </a:highlight>
              </a:rPr>
              <a:t>Forums data</a:t>
            </a:r>
            <a:endParaRPr sz="1150">
              <a:solidFill>
                <a:srgbClr val="D1D2D3"/>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1. bogleheads_investing_theory_forum_google_Drive  </a:t>
            </a:r>
            <a:r>
              <a:rPr lang="en" sz="1150">
                <a:solidFill>
                  <a:schemeClr val="hlink"/>
                </a:solidFill>
                <a:highlight>
                  <a:srgbClr val="222529"/>
                </a:highlight>
                <a:uFill>
                  <a:noFill/>
                </a:uFill>
                <a:hlinkClick r:id="rId3"/>
              </a:rPr>
              <a:t>@Mohamed Awnallah</a:t>
            </a:r>
            <a:endParaRPr sz="1150">
              <a:solidFill>
                <a:schemeClr val="hlink"/>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2. bogleheads_personal_finance_forum_data_google_Drive (working on it) </a:t>
            </a:r>
            <a:r>
              <a:rPr lang="en" sz="1150">
                <a:solidFill>
                  <a:schemeClr val="hlink"/>
                </a:solidFill>
                <a:highlight>
                  <a:srgbClr val="222529"/>
                </a:highlight>
                <a:uFill>
                  <a:noFill/>
                </a:uFill>
                <a:hlinkClick r:id="rId4"/>
              </a:rPr>
              <a:t>@Priya Gupta</a:t>
            </a:r>
            <a:r>
              <a:rPr lang="en" sz="1150">
                <a:solidFill>
                  <a:srgbClr val="D1D2D3"/>
                </a:solidFill>
                <a:highlight>
                  <a:srgbClr val="222529"/>
                </a:highlight>
              </a:rPr>
              <a:t> </a:t>
            </a:r>
            <a:r>
              <a:rPr lang="en" sz="1150">
                <a:solidFill>
                  <a:schemeClr val="hlink"/>
                </a:solidFill>
                <a:highlight>
                  <a:srgbClr val="222529"/>
                </a:highlight>
                <a:uFill>
                  <a:noFill/>
                </a:uFill>
                <a:hlinkClick r:id="rId5"/>
              </a:rPr>
              <a:t>@kevin wang</a:t>
            </a:r>
            <a:endParaRPr sz="1150">
              <a:solidFill>
                <a:schemeClr val="hlink"/>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3. myfico_forum_data_google_Drive</a:t>
            </a:r>
            <a:endParaRPr sz="1150">
              <a:solidFill>
                <a:srgbClr val="D1D2D3"/>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Quora</a:t>
            </a:r>
            <a:endParaRPr sz="1150">
              <a:solidFill>
                <a:srgbClr val="D1D2D3"/>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1. What are the most useful money investment and savings </a:t>
            </a:r>
            <a:r>
              <a:rPr lang="en" sz="1150">
                <a:solidFill>
                  <a:schemeClr val="hlink"/>
                </a:solidFill>
                <a:highlight>
                  <a:srgbClr val="222529"/>
                </a:highlight>
                <a:uFill>
                  <a:noFill/>
                </a:uFill>
                <a:hlinkClick r:id="rId6"/>
              </a:rPr>
              <a:t>@Lamia Sekkai</a:t>
            </a:r>
            <a:endParaRPr sz="1150">
              <a:solidFill>
                <a:schemeClr val="hlink"/>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2. What are some money saving tips  </a:t>
            </a:r>
            <a:r>
              <a:rPr lang="en" sz="1150">
                <a:solidFill>
                  <a:schemeClr val="hlink"/>
                </a:solidFill>
                <a:highlight>
                  <a:srgbClr val="222529"/>
                </a:highlight>
                <a:uFill>
                  <a:noFill/>
                </a:uFill>
                <a:hlinkClick r:id="rId7"/>
              </a:rPr>
              <a:t>@Lamia Sekkai</a:t>
            </a:r>
            <a:endParaRPr sz="1150">
              <a:solidFill>
                <a:schemeClr val="hlink"/>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3. what are the best ways to save money </a:t>
            </a:r>
            <a:r>
              <a:rPr lang="en" sz="1150">
                <a:solidFill>
                  <a:schemeClr val="hlink"/>
                </a:solidFill>
                <a:highlight>
                  <a:srgbClr val="222529"/>
                </a:highlight>
                <a:uFill>
                  <a:noFill/>
                </a:uFill>
                <a:hlinkClick r:id="rId8"/>
              </a:rPr>
              <a:t>@Minh Huong Ngo</a:t>
            </a:r>
            <a:r>
              <a:rPr lang="en" sz="1150">
                <a:solidFill>
                  <a:schemeClr val="hlink"/>
                </a:solidFill>
                <a:highlight>
                  <a:srgbClr val="222529"/>
                </a:highlight>
              </a:rPr>
              <a:t> </a:t>
            </a:r>
            <a:r>
              <a:rPr lang="en" sz="1150">
                <a:solidFill>
                  <a:schemeClr val="accent5"/>
                </a:solidFill>
                <a:highlight>
                  <a:srgbClr val="222529"/>
                </a:highlight>
                <a:uFill>
                  <a:noFill/>
                </a:uFill>
                <a:hlinkClick r:id="rId9">
                  <a:extLst>
                    <a:ext uri="{A12FA001-AC4F-418D-AE19-62706E023703}">
                      <ahyp:hlinkClr val="tx"/>
                    </a:ext>
                  </a:extLst>
                </a:hlinkClick>
              </a:rPr>
              <a:t>@Lamia Sekkai</a:t>
            </a:r>
            <a:endParaRPr sz="1150">
              <a:solidFill>
                <a:schemeClr val="hlink"/>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4. quora questions answers  </a:t>
            </a:r>
            <a:r>
              <a:rPr lang="en" sz="1150">
                <a:solidFill>
                  <a:schemeClr val="hlink"/>
                </a:solidFill>
                <a:highlight>
                  <a:srgbClr val="222529"/>
                </a:highlight>
                <a:uFill>
                  <a:noFill/>
                </a:uFill>
                <a:hlinkClick r:id="rId10"/>
              </a:rPr>
              <a:t>@Shivaani Krishnakumar</a:t>
            </a:r>
            <a:endParaRPr sz="1150">
              <a:solidFill>
                <a:schemeClr val="hlink"/>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Reddit</a:t>
            </a:r>
            <a:endParaRPr sz="1150">
              <a:solidFill>
                <a:srgbClr val="D1D2D3"/>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1. budget </a:t>
            </a:r>
            <a:r>
              <a:rPr lang="en" sz="1150">
                <a:solidFill>
                  <a:schemeClr val="hlink"/>
                </a:solidFill>
                <a:highlight>
                  <a:srgbClr val="222529"/>
                </a:highlight>
                <a:uFill>
                  <a:noFill/>
                </a:uFill>
                <a:hlinkClick r:id="rId11"/>
              </a:rPr>
              <a:t>@mukund shah</a:t>
            </a:r>
            <a:endParaRPr sz="1150">
              <a:solidFill>
                <a:schemeClr val="hlink"/>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2. finance </a:t>
            </a:r>
            <a:r>
              <a:rPr lang="en" sz="1150">
                <a:solidFill>
                  <a:schemeClr val="hlink"/>
                </a:solidFill>
                <a:highlight>
                  <a:srgbClr val="222529"/>
                </a:highlight>
                <a:uFill>
                  <a:noFill/>
                </a:uFill>
                <a:hlinkClick r:id="rId12"/>
              </a:rPr>
              <a:t>@Neethu Prabhakaran</a:t>
            </a:r>
            <a:endParaRPr sz="1150">
              <a:solidFill>
                <a:schemeClr val="hlink"/>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3. investing  </a:t>
            </a:r>
            <a:r>
              <a:rPr lang="en" sz="1150">
                <a:solidFill>
                  <a:schemeClr val="hlink"/>
                </a:solidFill>
                <a:highlight>
                  <a:srgbClr val="222529"/>
                </a:highlight>
                <a:uFill>
                  <a:noFill/>
                </a:uFill>
                <a:hlinkClick r:id="rId13"/>
              </a:rPr>
              <a:t>@deepali</a:t>
            </a:r>
            <a:endParaRPr sz="1150">
              <a:solidFill>
                <a:schemeClr val="hlink"/>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4. personalfinance  </a:t>
            </a:r>
            <a:r>
              <a:rPr lang="en" sz="1150">
                <a:solidFill>
                  <a:schemeClr val="hlink"/>
                </a:solidFill>
                <a:highlight>
                  <a:srgbClr val="222529"/>
                </a:highlight>
                <a:uFill>
                  <a:noFill/>
                </a:uFill>
                <a:hlinkClick r:id="rId14"/>
              </a:rPr>
              <a:t>@Vivienne Ordonez</a:t>
            </a:r>
            <a:endParaRPr sz="1150">
              <a:solidFill>
                <a:schemeClr val="hlink"/>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5. savingmoney  </a:t>
            </a:r>
            <a:r>
              <a:rPr lang="en" sz="1150">
                <a:solidFill>
                  <a:schemeClr val="hlink"/>
                </a:solidFill>
                <a:highlight>
                  <a:srgbClr val="222529"/>
                </a:highlight>
                <a:uFill>
                  <a:noFill/>
                </a:uFill>
                <a:hlinkClick r:id="rId15"/>
              </a:rPr>
              <a:t>@Garima Kapoor</a:t>
            </a:r>
            <a:endParaRPr sz="1150">
              <a:solidFill>
                <a:schemeClr val="hlink"/>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T</a:t>
            </a:r>
            <a:r>
              <a:rPr lang="en" sz="1150">
                <a:solidFill>
                  <a:srgbClr val="D1D2D3"/>
                </a:solidFill>
                <a:highlight>
                  <a:srgbClr val="222529"/>
                </a:highlight>
              </a:rPr>
              <a:t>witter</a:t>
            </a:r>
            <a:endParaRPr sz="1150">
              <a:solidFill>
                <a:srgbClr val="D1D2D3"/>
              </a:solidFill>
              <a:highlight>
                <a:srgbClr val="222529"/>
              </a:highlight>
            </a:endParaRPr>
          </a:p>
          <a:p>
            <a:pPr indent="457200" lvl="0" marL="0" rtl="0" algn="l">
              <a:spcBef>
                <a:spcPts val="0"/>
              </a:spcBef>
              <a:spcAft>
                <a:spcPts val="0"/>
              </a:spcAft>
              <a:buNone/>
            </a:pPr>
            <a:r>
              <a:rPr lang="en" sz="1150">
                <a:solidFill>
                  <a:srgbClr val="D1D2D3"/>
                </a:solidFill>
                <a:highlight>
                  <a:srgbClr val="222529"/>
                </a:highlight>
              </a:rPr>
              <a:t>1. tweets  </a:t>
            </a:r>
            <a:r>
              <a:rPr lang="en" sz="1150">
                <a:solidFill>
                  <a:schemeClr val="hlink"/>
                </a:solidFill>
                <a:highlight>
                  <a:srgbClr val="222529"/>
                </a:highlight>
                <a:uFill>
                  <a:noFill/>
                </a:uFill>
                <a:hlinkClick r:id="rId16"/>
              </a:rPr>
              <a:t>@Raul Catacora Grundy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D1D2D3"/>
                </a:solidFill>
                <a:highlight>
                  <a:srgbClr val="222529"/>
                </a:highlight>
              </a:rPr>
              <a:t>bogleheads_investing_theory</a:t>
            </a:r>
            <a:endParaRPr sz="3800"/>
          </a:p>
        </p:txBody>
      </p:sp>
      <p:pic>
        <p:nvPicPr>
          <p:cNvPr id="67" name="Google Shape;67;p15"/>
          <p:cNvPicPr preferRelativeResize="0"/>
          <p:nvPr/>
        </p:nvPicPr>
        <p:blipFill>
          <a:blip r:embed="rId3">
            <a:alphaModFix/>
          </a:blip>
          <a:stretch>
            <a:fillRect/>
          </a:stretch>
        </p:blipFill>
        <p:spPr>
          <a:xfrm>
            <a:off x="311697" y="1017725"/>
            <a:ext cx="3758700" cy="1956000"/>
          </a:xfrm>
          <a:prstGeom prst="rect">
            <a:avLst/>
          </a:prstGeom>
          <a:noFill/>
          <a:ln>
            <a:noFill/>
          </a:ln>
        </p:spPr>
      </p:pic>
      <p:pic>
        <p:nvPicPr>
          <p:cNvPr id="68" name="Google Shape;68;p15"/>
          <p:cNvPicPr preferRelativeResize="0"/>
          <p:nvPr/>
        </p:nvPicPr>
        <p:blipFill>
          <a:blip r:embed="rId4">
            <a:alphaModFix/>
          </a:blip>
          <a:stretch>
            <a:fillRect/>
          </a:stretch>
        </p:blipFill>
        <p:spPr>
          <a:xfrm>
            <a:off x="4070398" y="1017725"/>
            <a:ext cx="4768802" cy="2762005"/>
          </a:xfrm>
          <a:prstGeom prst="rect">
            <a:avLst/>
          </a:prstGeom>
          <a:noFill/>
          <a:ln>
            <a:noFill/>
          </a:ln>
        </p:spPr>
      </p:pic>
      <p:sp>
        <p:nvSpPr>
          <p:cNvPr id="69" name="Google Shape;69;p15"/>
          <p:cNvSpPr txBox="1"/>
          <p:nvPr/>
        </p:nvSpPr>
        <p:spPr>
          <a:xfrm>
            <a:off x="311700" y="3034300"/>
            <a:ext cx="3758700" cy="12468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chemeClr val="dk1"/>
              </a:buClr>
              <a:buSzPts val="1150"/>
              <a:buChar char="●"/>
            </a:pPr>
            <a:r>
              <a:rPr lang="en" sz="1050">
                <a:solidFill>
                  <a:srgbClr val="D1D2D3"/>
                </a:solidFill>
              </a:rPr>
              <a:t>Shape of all data</a:t>
            </a:r>
            <a:r>
              <a:rPr lang="en" sz="1050">
                <a:solidFill>
                  <a:srgbClr val="D1D2D3"/>
                </a:solidFill>
                <a:latin typeface="Courier New"/>
                <a:ea typeface="Courier New"/>
                <a:cs typeface="Courier New"/>
                <a:sym typeface="Courier New"/>
              </a:rPr>
              <a:t>:</a:t>
            </a:r>
            <a:r>
              <a:rPr lang="en" sz="1050">
                <a:solidFill>
                  <a:schemeClr val="dk1"/>
                </a:solidFill>
                <a:latin typeface="Courier New"/>
                <a:ea typeface="Courier New"/>
                <a:cs typeface="Courier New"/>
                <a:sym typeface="Courier New"/>
              </a:rPr>
              <a:t>(112679, 9)</a:t>
            </a:r>
            <a:endParaRPr sz="1150">
              <a:solidFill>
                <a:schemeClr val="dk1"/>
              </a:solidFill>
            </a:endParaRPr>
          </a:p>
          <a:p>
            <a:pPr indent="-301625" lvl="0" marL="457200" rtl="0" algn="l">
              <a:spcBef>
                <a:spcPts val="0"/>
              </a:spcBef>
              <a:spcAft>
                <a:spcPts val="0"/>
              </a:spcAft>
              <a:buClr>
                <a:srgbClr val="D1D2D3"/>
              </a:buClr>
              <a:buSzPts val="1150"/>
              <a:buChar char="●"/>
            </a:pPr>
            <a:r>
              <a:rPr lang="en" sz="1150">
                <a:solidFill>
                  <a:srgbClr val="D1D2D3"/>
                </a:solidFill>
                <a:highlight>
                  <a:srgbClr val="222529"/>
                </a:highlight>
              </a:rPr>
              <a:t>3648 unique questions</a:t>
            </a:r>
            <a:endParaRPr sz="1150">
              <a:solidFill>
                <a:srgbClr val="D1D2D3"/>
              </a:solidFill>
              <a:highlight>
                <a:srgbClr val="222529"/>
              </a:highlight>
            </a:endParaRPr>
          </a:p>
          <a:p>
            <a:pPr indent="-301625" lvl="0" marL="457200" rtl="0" algn="l">
              <a:spcBef>
                <a:spcPts val="0"/>
              </a:spcBef>
              <a:spcAft>
                <a:spcPts val="0"/>
              </a:spcAft>
              <a:buClr>
                <a:srgbClr val="D1D2D3"/>
              </a:buClr>
              <a:buSzPts val="1150"/>
              <a:buChar char="●"/>
            </a:pPr>
            <a:r>
              <a:rPr lang="en" sz="1150">
                <a:solidFill>
                  <a:srgbClr val="D1D2D3"/>
                </a:solidFill>
                <a:highlight>
                  <a:srgbClr val="222529"/>
                </a:highlight>
              </a:rPr>
              <a:t>3654 unique answers</a:t>
            </a:r>
            <a:endParaRPr sz="1150">
              <a:solidFill>
                <a:srgbClr val="D1D2D3"/>
              </a:solidFill>
              <a:highlight>
                <a:srgbClr val="222529"/>
              </a:highlight>
            </a:endParaRPr>
          </a:p>
          <a:p>
            <a:pPr indent="-301625" lvl="0" marL="457200" rtl="0" algn="l">
              <a:spcBef>
                <a:spcPts val="0"/>
              </a:spcBef>
              <a:spcAft>
                <a:spcPts val="0"/>
              </a:spcAft>
              <a:buClr>
                <a:srgbClr val="D1D2D3"/>
              </a:buClr>
              <a:buSzPts val="1150"/>
              <a:buChar char="●"/>
            </a:pPr>
            <a:r>
              <a:rPr lang="en" sz="1150">
                <a:solidFill>
                  <a:srgbClr val="D1D2D3"/>
                </a:solidFill>
                <a:highlight>
                  <a:srgbClr val="222529"/>
                </a:highlight>
              </a:rPr>
              <a:t>Information gathered and all analysis would help next tasks</a:t>
            </a:r>
            <a:endParaRPr sz="1150">
              <a:solidFill>
                <a:srgbClr val="D1D2D3"/>
              </a:solidFill>
              <a:highlight>
                <a:srgbClr val="222529"/>
              </a:highlight>
            </a:endParaRPr>
          </a:p>
          <a:p>
            <a:pPr indent="0" lvl="0" marL="457200" rtl="0" algn="l">
              <a:spcBef>
                <a:spcPts val="0"/>
              </a:spcBef>
              <a:spcAft>
                <a:spcPts val="0"/>
              </a:spcAft>
              <a:buNone/>
            </a:pPr>
            <a:r>
              <a:t/>
            </a:r>
            <a:endParaRPr sz="1150">
              <a:solidFill>
                <a:srgbClr val="D1D2D3"/>
              </a:solidFill>
              <a:highlight>
                <a:srgbClr val="222529"/>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247125" y="1545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D1D2D3"/>
                </a:solidFill>
                <a:highlight>
                  <a:srgbClr val="222529"/>
                </a:highlight>
              </a:rPr>
              <a:t>bogleheads_personal_finance_forum_data</a:t>
            </a:r>
            <a:endParaRPr sz="3800"/>
          </a:p>
        </p:txBody>
      </p:sp>
      <p:sp>
        <p:nvSpPr>
          <p:cNvPr id="75" name="Google Shape;75;p16"/>
          <p:cNvSpPr txBox="1"/>
          <p:nvPr>
            <p:ph idx="1" type="body"/>
          </p:nvPr>
        </p:nvSpPr>
        <p:spPr>
          <a:xfrm>
            <a:off x="311700" y="1017725"/>
            <a:ext cx="3999900" cy="3878400"/>
          </a:xfrm>
          <a:prstGeom prst="rect">
            <a:avLst/>
          </a:prstGeom>
          <a:solidFill>
            <a:schemeClr val="lt1"/>
          </a:solidFill>
        </p:spPr>
        <p:txBody>
          <a:bodyPr anchorCtr="0" anchor="t" bIns="91425" lIns="91425" spcFirstLastPara="1" rIns="91425" wrap="square" tIns="91425">
            <a:normAutofit fontScale="85000" lnSpcReduction="20000"/>
          </a:bodyPr>
          <a:lstStyle/>
          <a:p>
            <a:pPr indent="-304165" lvl="0" marL="457200" rtl="0" algn="l">
              <a:spcBef>
                <a:spcPts val="0"/>
              </a:spcBef>
              <a:spcAft>
                <a:spcPts val="0"/>
              </a:spcAft>
              <a:buSzPct val="100000"/>
              <a:buChar char="●"/>
            </a:pPr>
            <a:r>
              <a:rPr lang="en"/>
              <a:t>Shape- (138792,9)</a:t>
            </a:r>
            <a:endParaRPr/>
          </a:p>
          <a:p>
            <a:pPr indent="-304165" lvl="0" marL="457200" rtl="0" algn="l">
              <a:spcBef>
                <a:spcPts val="0"/>
              </a:spcBef>
              <a:spcAft>
                <a:spcPts val="0"/>
              </a:spcAft>
              <a:buSzPct val="100000"/>
              <a:buChar char="●"/>
            </a:pPr>
            <a:r>
              <a:rPr lang="en"/>
              <a:t>Conclusions:-</a:t>
            </a:r>
            <a:endParaRPr/>
          </a:p>
          <a:p>
            <a:pPr indent="0" lvl="0" marL="457200" rtl="0" algn="l">
              <a:spcBef>
                <a:spcPts val="1200"/>
              </a:spcBef>
              <a:spcAft>
                <a:spcPts val="0"/>
              </a:spcAft>
              <a:buNone/>
            </a:pPr>
            <a:r>
              <a:t/>
            </a:r>
            <a:endParaRPr/>
          </a:p>
          <a:p>
            <a:pPr indent="-300157" lvl="0" marL="457200" rtl="0" algn="l">
              <a:spcBef>
                <a:spcPts val="1200"/>
              </a:spcBef>
              <a:spcAft>
                <a:spcPts val="0"/>
              </a:spcAft>
              <a:buSzPct val="100000"/>
              <a:buAutoNum type="arabicPeriod"/>
            </a:pPr>
            <a:r>
              <a:rPr lang="en" sz="1325"/>
              <a:t>Most of the post titles includes credit card, social security, net worth, interest rate, Roth conversion et. are some of the major concerns of people when it comes to personal finance.</a:t>
            </a:r>
            <a:endParaRPr sz="1325"/>
          </a:p>
          <a:p>
            <a:pPr indent="-300157" lvl="0" marL="457200" rtl="0" algn="l">
              <a:spcBef>
                <a:spcPts val="0"/>
              </a:spcBef>
              <a:spcAft>
                <a:spcPts val="0"/>
              </a:spcAft>
              <a:buSzPct val="100000"/>
              <a:buAutoNum type="arabicPeriod"/>
            </a:pPr>
            <a:r>
              <a:rPr lang="en" sz="1325"/>
              <a:t>When it comes to forum and personal finance questions, people are mostly concerned with Roth IRA which is an Individual Retirement Account, followed by social security, years old etc.</a:t>
            </a:r>
            <a:endParaRPr sz="1325"/>
          </a:p>
          <a:p>
            <a:pPr indent="-300157" lvl="0" marL="457200" rtl="0" algn="l">
              <a:spcBef>
                <a:spcPts val="0"/>
              </a:spcBef>
              <a:spcAft>
                <a:spcPts val="0"/>
              </a:spcAft>
              <a:buSzPct val="100000"/>
              <a:buAutoNum type="arabicPeriod"/>
            </a:pPr>
            <a:r>
              <a:rPr lang="en" sz="1325"/>
              <a:t>When it comes to replies, many repliers has talked about Medicare advantage plan, state income tax ,long term care and social security benefits.</a:t>
            </a:r>
            <a:endParaRPr sz="1325"/>
          </a:p>
          <a:p>
            <a:pPr indent="-300157" lvl="0" marL="457200" rtl="0" algn="l">
              <a:spcBef>
                <a:spcPts val="0"/>
              </a:spcBef>
              <a:spcAft>
                <a:spcPts val="0"/>
              </a:spcAft>
              <a:buSzPct val="100000"/>
              <a:buAutoNum type="arabicPeriod"/>
            </a:pPr>
            <a:r>
              <a:rPr lang="en" sz="1325"/>
              <a:t>For both post and reply text, the Flesch Reading Ease complexity lies majorly between 0 to 100 that means it can easily be understood by an average 11 year old student.</a:t>
            </a:r>
            <a:endParaRPr sz="1325"/>
          </a:p>
          <a:p>
            <a:pPr indent="0" lvl="0" marL="914400" rtl="0" algn="l">
              <a:spcBef>
                <a:spcPts val="1200"/>
              </a:spcBef>
              <a:spcAft>
                <a:spcPts val="1200"/>
              </a:spcAft>
              <a:buNone/>
            </a:pPr>
            <a:r>
              <a:t/>
            </a:r>
            <a:endParaRPr/>
          </a:p>
        </p:txBody>
      </p:sp>
      <p:sp>
        <p:nvSpPr>
          <p:cNvPr id="76" name="Google Shape;76;p16"/>
          <p:cNvSpPr txBox="1"/>
          <p:nvPr>
            <p:ph idx="2" type="body"/>
          </p:nvPr>
        </p:nvSpPr>
        <p:spPr>
          <a:xfrm>
            <a:off x="4454825" y="903875"/>
            <a:ext cx="4377600" cy="41319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4454825" y="903875"/>
            <a:ext cx="4142775" cy="1589750"/>
          </a:xfrm>
          <a:prstGeom prst="rect">
            <a:avLst/>
          </a:prstGeom>
          <a:noFill/>
          <a:ln>
            <a:noFill/>
          </a:ln>
        </p:spPr>
      </p:pic>
      <p:pic>
        <p:nvPicPr>
          <p:cNvPr id="78" name="Google Shape;78;p16"/>
          <p:cNvPicPr preferRelativeResize="0"/>
          <p:nvPr/>
        </p:nvPicPr>
        <p:blipFill rotWithShape="1">
          <a:blip r:embed="rId4">
            <a:alphaModFix/>
          </a:blip>
          <a:srcRect b="2881" l="32421" r="8619" t="21078"/>
          <a:stretch/>
        </p:blipFill>
        <p:spPr>
          <a:xfrm>
            <a:off x="4648526" y="2493625"/>
            <a:ext cx="3949075" cy="2474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959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D1D2D3"/>
                </a:solidFill>
                <a:highlight>
                  <a:srgbClr val="222529"/>
                </a:highlight>
              </a:rPr>
              <a:t>myfico_forum_data</a:t>
            </a:r>
            <a:endParaRPr sz="3800"/>
          </a:p>
        </p:txBody>
      </p:sp>
      <p:pic>
        <p:nvPicPr>
          <p:cNvPr id="84" name="Google Shape;84;p17"/>
          <p:cNvPicPr preferRelativeResize="0"/>
          <p:nvPr/>
        </p:nvPicPr>
        <p:blipFill>
          <a:blip r:embed="rId3">
            <a:alphaModFix/>
          </a:blip>
          <a:stretch>
            <a:fillRect/>
          </a:stretch>
        </p:blipFill>
        <p:spPr>
          <a:xfrm>
            <a:off x="311688" y="1152463"/>
            <a:ext cx="3324225" cy="1724025"/>
          </a:xfrm>
          <a:prstGeom prst="rect">
            <a:avLst/>
          </a:prstGeom>
          <a:noFill/>
          <a:ln>
            <a:noFill/>
          </a:ln>
        </p:spPr>
      </p:pic>
      <p:pic>
        <p:nvPicPr>
          <p:cNvPr id="85" name="Google Shape;85;p17"/>
          <p:cNvPicPr preferRelativeResize="0"/>
          <p:nvPr/>
        </p:nvPicPr>
        <p:blipFill>
          <a:blip r:embed="rId4">
            <a:alphaModFix/>
          </a:blip>
          <a:stretch>
            <a:fillRect/>
          </a:stretch>
        </p:blipFill>
        <p:spPr>
          <a:xfrm>
            <a:off x="3573688" y="1152475"/>
            <a:ext cx="5203287" cy="2774005"/>
          </a:xfrm>
          <a:prstGeom prst="rect">
            <a:avLst/>
          </a:prstGeom>
          <a:noFill/>
          <a:ln>
            <a:noFill/>
          </a:ln>
        </p:spPr>
      </p:pic>
      <p:sp>
        <p:nvSpPr>
          <p:cNvPr id="86" name="Google Shape;86;p17"/>
          <p:cNvSpPr txBox="1"/>
          <p:nvPr/>
        </p:nvSpPr>
        <p:spPr>
          <a:xfrm>
            <a:off x="421850" y="2960300"/>
            <a:ext cx="3071400" cy="19548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chemeClr val="dk1"/>
              </a:buClr>
              <a:buSzPts val="1150"/>
              <a:buChar char="●"/>
            </a:pPr>
            <a:r>
              <a:rPr lang="en" sz="1050">
                <a:solidFill>
                  <a:srgbClr val="D1D2D3"/>
                </a:solidFill>
              </a:rPr>
              <a:t>Shape of all data</a:t>
            </a:r>
            <a:r>
              <a:rPr lang="en" sz="1050">
                <a:solidFill>
                  <a:srgbClr val="D1D2D3"/>
                </a:solidFill>
                <a:latin typeface="Courier New"/>
                <a:ea typeface="Courier New"/>
                <a:cs typeface="Courier New"/>
                <a:sym typeface="Courier New"/>
              </a:rPr>
              <a:t>: </a:t>
            </a:r>
            <a:r>
              <a:rPr lang="en" sz="1000">
                <a:solidFill>
                  <a:srgbClr val="D5D5D5"/>
                </a:solidFill>
                <a:latin typeface="Roboto"/>
                <a:ea typeface="Roboto"/>
                <a:cs typeface="Roboto"/>
                <a:sym typeface="Roboto"/>
              </a:rPr>
              <a:t>(12461, 11)</a:t>
            </a:r>
            <a:endParaRPr sz="1050">
              <a:solidFill>
                <a:schemeClr val="dk1"/>
              </a:solidFill>
              <a:latin typeface="Courier New"/>
              <a:ea typeface="Courier New"/>
              <a:cs typeface="Courier New"/>
              <a:sym typeface="Courier New"/>
            </a:endParaRPr>
          </a:p>
          <a:p>
            <a:pPr indent="-301625" lvl="0" marL="457200" rtl="0" algn="l">
              <a:spcBef>
                <a:spcPts val="0"/>
              </a:spcBef>
              <a:spcAft>
                <a:spcPts val="0"/>
              </a:spcAft>
              <a:buClr>
                <a:srgbClr val="D1D2D3"/>
              </a:buClr>
              <a:buSzPts val="1150"/>
              <a:buChar char="●"/>
            </a:pPr>
            <a:r>
              <a:rPr lang="en" sz="1150">
                <a:solidFill>
                  <a:srgbClr val="D1D2D3"/>
                </a:solidFill>
                <a:highlight>
                  <a:srgbClr val="222529"/>
                </a:highlight>
              </a:rPr>
              <a:t>5587 unique questions</a:t>
            </a:r>
            <a:endParaRPr sz="1150">
              <a:solidFill>
                <a:srgbClr val="D1D2D3"/>
              </a:solidFill>
              <a:highlight>
                <a:srgbClr val="222529"/>
              </a:highlight>
            </a:endParaRPr>
          </a:p>
          <a:p>
            <a:pPr indent="-301625" lvl="0" marL="457200" rtl="0" algn="l">
              <a:spcBef>
                <a:spcPts val="0"/>
              </a:spcBef>
              <a:spcAft>
                <a:spcPts val="0"/>
              </a:spcAft>
              <a:buClr>
                <a:srgbClr val="D1D2D3"/>
              </a:buClr>
              <a:buSzPts val="1150"/>
              <a:buChar char="●"/>
            </a:pPr>
            <a:r>
              <a:rPr lang="en" sz="1150">
                <a:solidFill>
                  <a:srgbClr val="D1D2D3"/>
                </a:solidFill>
                <a:highlight>
                  <a:srgbClr val="222529"/>
                </a:highlight>
              </a:rPr>
              <a:t>5587 unique answers</a:t>
            </a:r>
            <a:endParaRPr sz="1150">
              <a:solidFill>
                <a:srgbClr val="D1D2D3"/>
              </a:solidFill>
              <a:highlight>
                <a:srgbClr val="222529"/>
              </a:highlight>
            </a:endParaRPr>
          </a:p>
          <a:p>
            <a:pPr indent="-301625" lvl="0" marL="457200" rtl="0" algn="l">
              <a:spcBef>
                <a:spcPts val="0"/>
              </a:spcBef>
              <a:spcAft>
                <a:spcPts val="0"/>
              </a:spcAft>
              <a:buClr>
                <a:srgbClr val="D1D2D3"/>
              </a:buClr>
              <a:buSzPts val="1150"/>
              <a:buChar char="●"/>
            </a:pPr>
            <a:r>
              <a:rPr lang="en" sz="1150">
                <a:solidFill>
                  <a:srgbClr val="D1D2D3"/>
                </a:solidFill>
                <a:highlight>
                  <a:srgbClr val="222529"/>
                </a:highlight>
              </a:rPr>
              <a:t>Information gathered and all analysis would help next tasks</a:t>
            </a:r>
            <a:endParaRPr sz="1150">
              <a:solidFill>
                <a:srgbClr val="D1D2D3"/>
              </a:solidFill>
              <a:highlight>
                <a:srgbClr val="222529"/>
              </a:highlight>
            </a:endParaRPr>
          </a:p>
          <a:p>
            <a:pPr indent="-301625" lvl="0" marL="457200" rtl="0" algn="l">
              <a:spcBef>
                <a:spcPts val="0"/>
              </a:spcBef>
              <a:spcAft>
                <a:spcPts val="0"/>
              </a:spcAft>
              <a:buClr>
                <a:srgbClr val="D1D2D3"/>
              </a:buClr>
              <a:buSzPts val="1150"/>
              <a:buChar char="●"/>
            </a:pPr>
            <a:r>
              <a:rPr lang="en" sz="1150">
                <a:solidFill>
                  <a:srgbClr val="D1D2D3"/>
                </a:solidFill>
                <a:highlight>
                  <a:srgbClr val="222529"/>
                </a:highlight>
              </a:rPr>
              <a:t>There’s a pre processing to follow within the dataset because there are some repeated words and post about what seems to be ads or a kind of service.</a:t>
            </a:r>
            <a:endParaRPr sz="1150">
              <a:solidFill>
                <a:srgbClr val="D1D2D3"/>
              </a:solidFill>
              <a:highlight>
                <a:srgbClr val="222529"/>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D1D2D3"/>
                </a:solidFill>
                <a:highlight>
                  <a:srgbClr val="222529"/>
                </a:highlight>
              </a:rPr>
              <a:t>Quora - </a:t>
            </a:r>
            <a:r>
              <a:rPr lang="en" sz="2150">
                <a:solidFill>
                  <a:srgbClr val="D1D2D3"/>
                </a:solidFill>
                <a:highlight>
                  <a:srgbClr val="222529"/>
                </a:highlight>
              </a:rPr>
              <a:t>What are the most useful money investment and savings</a:t>
            </a:r>
            <a:endParaRPr sz="3800"/>
          </a:p>
        </p:txBody>
      </p:sp>
      <p:pic>
        <p:nvPicPr>
          <p:cNvPr id="92" name="Google Shape;92;p18"/>
          <p:cNvPicPr preferRelativeResize="0"/>
          <p:nvPr/>
        </p:nvPicPr>
        <p:blipFill>
          <a:blip r:embed="rId3">
            <a:alphaModFix/>
          </a:blip>
          <a:stretch>
            <a:fillRect/>
          </a:stretch>
        </p:blipFill>
        <p:spPr>
          <a:xfrm>
            <a:off x="1869350" y="1017725"/>
            <a:ext cx="3214950" cy="2682100"/>
          </a:xfrm>
          <a:prstGeom prst="rect">
            <a:avLst/>
          </a:prstGeom>
          <a:noFill/>
          <a:ln>
            <a:noFill/>
          </a:ln>
        </p:spPr>
      </p:pic>
      <p:pic>
        <p:nvPicPr>
          <p:cNvPr id="93" name="Google Shape;93;p18"/>
          <p:cNvPicPr preferRelativeResize="0"/>
          <p:nvPr/>
        </p:nvPicPr>
        <p:blipFill>
          <a:blip r:embed="rId4">
            <a:alphaModFix/>
          </a:blip>
          <a:stretch>
            <a:fillRect/>
          </a:stretch>
        </p:blipFill>
        <p:spPr>
          <a:xfrm>
            <a:off x="5133100" y="1017725"/>
            <a:ext cx="3126100" cy="3500275"/>
          </a:xfrm>
          <a:prstGeom prst="rect">
            <a:avLst/>
          </a:prstGeom>
          <a:noFill/>
          <a:ln>
            <a:noFill/>
          </a:ln>
        </p:spPr>
      </p:pic>
      <p:sp>
        <p:nvSpPr>
          <p:cNvPr id="94" name="Google Shape;94;p18"/>
          <p:cNvSpPr txBox="1"/>
          <p:nvPr/>
        </p:nvSpPr>
        <p:spPr>
          <a:xfrm>
            <a:off x="703075" y="3781775"/>
            <a:ext cx="4262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From the data, there exists seven topic around the questions.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Might need more preprocessing to be useful for the chatbot.</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D1D2D3"/>
                </a:solidFill>
                <a:highlight>
                  <a:srgbClr val="222529"/>
                </a:highlight>
              </a:rPr>
              <a:t>Quora - </a:t>
            </a:r>
            <a:r>
              <a:rPr lang="en" sz="2150">
                <a:solidFill>
                  <a:srgbClr val="D1D2D3"/>
                </a:solidFill>
                <a:highlight>
                  <a:srgbClr val="222529"/>
                </a:highlight>
              </a:rPr>
              <a:t>What are some money saving tips</a:t>
            </a:r>
            <a:endParaRPr sz="3800"/>
          </a:p>
        </p:txBody>
      </p:sp>
      <p:pic>
        <p:nvPicPr>
          <p:cNvPr id="100" name="Google Shape;100;p19"/>
          <p:cNvPicPr preferRelativeResize="0"/>
          <p:nvPr/>
        </p:nvPicPr>
        <p:blipFill>
          <a:blip r:embed="rId3">
            <a:alphaModFix/>
          </a:blip>
          <a:stretch>
            <a:fillRect/>
          </a:stretch>
        </p:blipFill>
        <p:spPr>
          <a:xfrm>
            <a:off x="906450" y="978675"/>
            <a:ext cx="3881825" cy="3186150"/>
          </a:xfrm>
          <a:prstGeom prst="rect">
            <a:avLst/>
          </a:prstGeom>
          <a:noFill/>
          <a:ln>
            <a:noFill/>
          </a:ln>
        </p:spPr>
      </p:pic>
      <p:pic>
        <p:nvPicPr>
          <p:cNvPr id="101" name="Google Shape;101;p19"/>
          <p:cNvPicPr preferRelativeResize="0"/>
          <p:nvPr/>
        </p:nvPicPr>
        <p:blipFill>
          <a:blip r:embed="rId4">
            <a:alphaModFix/>
          </a:blip>
          <a:stretch>
            <a:fillRect/>
          </a:stretch>
        </p:blipFill>
        <p:spPr>
          <a:xfrm>
            <a:off x="4788275" y="978675"/>
            <a:ext cx="4050924" cy="3043085"/>
          </a:xfrm>
          <a:prstGeom prst="rect">
            <a:avLst/>
          </a:prstGeom>
          <a:noFill/>
          <a:ln>
            <a:noFill/>
          </a:ln>
        </p:spPr>
      </p:pic>
      <p:sp>
        <p:nvSpPr>
          <p:cNvPr id="102" name="Google Shape;102;p19"/>
          <p:cNvSpPr txBox="1"/>
          <p:nvPr/>
        </p:nvSpPr>
        <p:spPr>
          <a:xfrm>
            <a:off x="716013" y="4129600"/>
            <a:ext cx="4262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There is 12 topics around the information extracted from the data.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Might need more preprocessing to be useful for the chatbot.</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D1D2D3"/>
                </a:solidFill>
                <a:highlight>
                  <a:srgbClr val="222529"/>
                </a:highlight>
              </a:rPr>
              <a:t>Quora - </a:t>
            </a:r>
            <a:r>
              <a:rPr lang="en" sz="2150">
                <a:solidFill>
                  <a:srgbClr val="D1D2D3"/>
                </a:solidFill>
                <a:highlight>
                  <a:srgbClr val="222529"/>
                </a:highlight>
              </a:rPr>
              <a:t>what are the best ways to save money</a:t>
            </a:r>
            <a:endParaRPr sz="3800"/>
          </a:p>
        </p:txBody>
      </p:sp>
      <p:pic>
        <p:nvPicPr>
          <p:cNvPr id="108" name="Google Shape;108;p20"/>
          <p:cNvPicPr preferRelativeResize="0"/>
          <p:nvPr/>
        </p:nvPicPr>
        <p:blipFill>
          <a:blip r:embed="rId3">
            <a:alphaModFix/>
          </a:blip>
          <a:stretch>
            <a:fillRect/>
          </a:stretch>
        </p:blipFill>
        <p:spPr>
          <a:xfrm>
            <a:off x="4866650" y="1017725"/>
            <a:ext cx="3584974" cy="3006150"/>
          </a:xfrm>
          <a:prstGeom prst="rect">
            <a:avLst/>
          </a:prstGeom>
          <a:noFill/>
          <a:ln>
            <a:noFill/>
          </a:ln>
        </p:spPr>
      </p:pic>
      <p:pic>
        <p:nvPicPr>
          <p:cNvPr id="109" name="Google Shape;109;p20"/>
          <p:cNvPicPr preferRelativeResize="0"/>
          <p:nvPr/>
        </p:nvPicPr>
        <p:blipFill>
          <a:blip r:embed="rId4">
            <a:alphaModFix/>
          </a:blip>
          <a:stretch>
            <a:fillRect/>
          </a:stretch>
        </p:blipFill>
        <p:spPr>
          <a:xfrm>
            <a:off x="1736175" y="1017725"/>
            <a:ext cx="3006150" cy="3006150"/>
          </a:xfrm>
          <a:prstGeom prst="rect">
            <a:avLst/>
          </a:prstGeom>
          <a:noFill/>
          <a:ln>
            <a:noFill/>
          </a:ln>
        </p:spPr>
      </p:pic>
      <p:sp>
        <p:nvSpPr>
          <p:cNvPr id="110" name="Google Shape;110;p20"/>
          <p:cNvSpPr txBox="1"/>
          <p:nvPr/>
        </p:nvSpPr>
        <p:spPr>
          <a:xfrm>
            <a:off x="634588" y="4023875"/>
            <a:ext cx="4262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There is 5 topics around the information extracted from the data.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Might need more preprocessing to be useful for the chatbot.</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solidFill>
                  <a:srgbClr val="D1D2D3"/>
                </a:solidFill>
                <a:highlight>
                  <a:srgbClr val="222529"/>
                </a:highlight>
              </a:rPr>
              <a:t>Quora - </a:t>
            </a:r>
            <a:r>
              <a:rPr lang="en" sz="2150">
                <a:solidFill>
                  <a:srgbClr val="D1D2D3"/>
                </a:solidFill>
                <a:highlight>
                  <a:srgbClr val="222529"/>
                </a:highlight>
              </a:rPr>
              <a:t>quora questions answers</a:t>
            </a:r>
            <a:endParaRPr sz="3800"/>
          </a:p>
        </p:txBody>
      </p:sp>
      <p:pic>
        <p:nvPicPr>
          <p:cNvPr id="116" name="Google Shape;116;p21"/>
          <p:cNvPicPr preferRelativeResize="0"/>
          <p:nvPr/>
        </p:nvPicPr>
        <p:blipFill>
          <a:blip r:embed="rId3">
            <a:alphaModFix/>
          </a:blip>
          <a:stretch>
            <a:fillRect/>
          </a:stretch>
        </p:blipFill>
        <p:spPr>
          <a:xfrm>
            <a:off x="1144100" y="914125"/>
            <a:ext cx="3189300" cy="2741275"/>
          </a:xfrm>
          <a:prstGeom prst="rect">
            <a:avLst/>
          </a:prstGeom>
          <a:noFill/>
          <a:ln>
            <a:noFill/>
          </a:ln>
        </p:spPr>
      </p:pic>
      <p:pic>
        <p:nvPicPr>
          <p:cNvPr id="117" name="Google Shape;117;p21"/>
          <p:cNvPicPr preferRelativeResize="0"/>
          <p:nvPr/>
        </p:nvPicPr>
        <p:blipFill>
          <a:blip r:embed="rId4">
            <a:alphaModFix/>
          </a:blip>
          <a:stretch>
            <a:fillRect/>
          </a:stretch>
        </p:blipFill>
        <p:spPr>
          <a:xfrm>
            <a:off x="4635350" y="914113"/>
            <a:ext cx="3189300" cy="2741288"/>
          </a:xfrm>
          <a:prstGeom prst="rect">
            <a:avLst/>
          </a:prstGeom>
          <a:noFill/>
          <a:ln>
            <a:noFill/>
          </a:ln>
        </p:spPr>
      </p:pic>
      <p:sp>
        <p:nvSpPr>
          <p:cNvPr id="118" name="Google Shape;118;p21"/>
          <p:cNvSpPr txBox="1"/>
          <p:nvPr/>
        </p:nvSpPr>
        <p:spPr>
          <a:xfrm>
            <a:off x="464386" y="3655400"/>
            <a:ext cx="8024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The shape of the data is: </a:t>
            </a:r>
            <a:r>
              <a:rPr lang="en" sz="1000">
                <a:solidFill>
                  <a:schemeClr val="dk1"/>
                </a:solidFill>
              </a:rPr>
              <a:t>(222, 10)</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As the data </a:t>
            </a:r>
            <a:r>
              <a:rPr lang="en">
                <a:solidFill>
                  <a:schemeClr val="dk1"/>
                </a:solidFill>
              </a:rPr>
              <a:t>columns are already into a question/answer. Definitely can be used into the development of the chatbot, with proper preprocessing</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